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621" autoAdjust="0"/>
  </p:normalViewPr>
  <p:slideViewPr>
    <p:cSldViewPr snapToGrid="0">
      <p:cViewPr varScale="1">
        <p:scale>
          <a:sx n="78" d="100"/>
          <a:sy n="78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809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377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55533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1726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2862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7107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4446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0650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8730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6834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031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1918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5805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8740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28A5EC4C-EAAF-48F0-BEB3-35E8333EAF36}" type="datetimeFigureOut">
              <a:rPr lang="ru-RU" smtClean="0"/>
              <a:t>11.04.2023</a:t>
            </a:fld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2FB96589-6236-4368-B6C6-BACF019F933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9447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e/gru%C3%9F-h%C3%A4nde-h%C3%A4ndedruck-handschlag-1296493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4BC5D7-0549-4CE0-843B-8BC36C2FC4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Приложение доставки </a:t>
            </a:r>
            <a:r>
              <a:rPr lang="en-US" dirty="0" err="1"/>
              <a:t>Glovo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B41DD2A-BF21-4947-B52E-2D08C937B6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Студент ФИТ 3-4 Пилипович Д.С.</a:t>
            </a:r>
          </a:p>
        </p:txBody>
      </p:sp>
    </p:spTree>
    <p:extLst>
      <p:ext uri="{BB962C8B-B14F-4D97-AF65-F5344CB8AC3E}">
        <p14:creationId xmlns:p14="http://schemas.microsoft.com/office/powerpoint/2010/main" val="8706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8EB308-FDDE-45C2-92A5-D68FAFE17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конкурентных сил по М. Портеру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494A9967-16B1-4776-AD5B-27C23E6CC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562" y="2181712"/>
            <a:ext cx="11572874" cy="4229100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Анализ конкурентных сил (анализ Портера) - это фреймворк, разработанный профессором Майклом Портером, который используется для оценки привлекательности отрасли и конкурентной ситуации в ней. Он включает в себя пять основных факторов, которые влияют на конкуренцию в отрасли: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Угроза появления новых конкурентов: это относится к тому, насколько легко новым игрокам войти на рынок. Если это относительно легко, то существующие компании должны более активно конкурировать и снижать цены.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Угроза замены продуктов или услуг: это относится к тому, насколько легко потребители могут перейти на другой продукт или услугу, которая может заменить тот, который предлагает компания. Если это относительно легко, то компании должны создавать более качественные и уникальные продукты или услуги.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Угроза со стороны покупателей: это относится к тому, насколько сильно покупатели могут влиять на цены и качество товаров или услуг. Если покупатели имеют большую власть, то компании должны более активно учитывать их потребности и предпочтения.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Угроза нестабильности поставщиков: это относится к тому, насколько сильно поставщики могут влиять на цены и качество материалов или услуг, необходимых для производства товаров или предоставления услуг. Если поставщики имеют большую власть, то компании должны более активно учитывать их потребности и предпочтения.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Степень конкуренции в отрасли: это относится к тому, насколько интенсивна конкуренция между существующими компаниями. Если конкуренция сильная, то компании должны создавать более качественные и уникальные продукты или услуги и снижать свои цены.</a:t>
            </a:r>
          </a:p>
        </p:txBody>
      </p:sp>
    </p:spTree>
    <p:extLst>
      <p:ext uri="{BB962C8B-B14F-4D97-AF65-F5344CB8AC3E}">
        <p14:creationId xmlns:p14="http://schemas.microsoft.com/office/powerpoint/2010/main" val="4054665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072361-1695-4897-8B86-BAAEEB352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1FE68D2-50C6-4530-8B7F-C0751FE21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87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8FFE25-3C82-4085-8596-950277C67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219" y="407859"/>
            <a:ext cx="10571998" cy="970450"/>
          </a:xfrm>
        </p:spPr>
        <p:txBody>
          <a:bodyPr/>
          <a:lstStyle/>
          <a:p>
            <a:r>
              <a:rPr lang="ru-RU" i="0" dirty="0">
                <a:solidFill>
                  <a:schemeClr val="tx1"/>
                </a:solidFill>
                <a:effectLst/>
                <a:latin typeface="Century Gothic (Основной текст)"/>
              </a:rPr>
              <a:t>Анализ стратегий </a:t>
            </a:r>
            <a:r>
              <a:rPr lang="ru-RU" i="0" dirty="0" err="1">
                <a:solidFill>
                  <a:schemeClr val="tx1"/>
                </a:solidFill>
                <a:effectLst/>
                <a:latin typeface="Century Gothic (Основной текст)"/>
              </a:rPr>
              <a:t>Ансоффа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1FC852-005E-431E-B0D6-F5AD19C27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807" y="2281085"/>
            <a:ext cx="11680722" cy="4404850"/>
          </a:xfrm>
        </p:spPr>
        <p:txBody>
          <a:bodyPr>
            <a:normAutofit fontScale="85000" lnSpcReduction="20000"/>
          </a:bodyPr>
          <a:lstStyle/>
          <a:p>
            <a:pPr marL="0" indent="0" algn="l">
              <a:buNone/>
            </a:pP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Анализ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Century Gothic (Основной текст)"/>
              </a:rPr>
              <a:t>Ансоффа</a:t>
            </a: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 (англ.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Century Gothic (Основной текст)"/>
              </a:rPr>
              <a:t>Ansoff</a:t>
            </a: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Century Gothic (Основной текст)"/>
              </a:rPr>
              <a:t>analysis</a:t>
            </a: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) - это инструмент стратегического планирования, который позволяет компаниям определить, каким образом они могут расти и развиваться на рынке. Он был разработан Игорем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Century Gothic (Основной текст)"/>
              </a:rPr>
              <a:t>Ансофом</a:t>
            </a: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 в 1957 году и состоит из четырех стратегических вариантов: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Проникновения (Market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Century Gothic (Основной текст)"/>
              </a:rPr>
              <a:t>Penetration</a:t>
            </a: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): компания пытается увеличить свою долю на рынке с помощью продвижения своих продуктов или услуг на уже существующих рынках. Для этого компания может использовать такие инструменты, как улучшение качества продукта, снижение цен, увеличение объемов продаж и маркетинговые акции.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Развитие продукта (Product Development): компания разрабатывает новые продукты или услуги, которые могут быть проданы на уже существующих рынках. Это может включать в себя улучшение существующих продуктов или разработку новых продуктов на основе уже имеющейся технологии.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Развитие рынка (Market Development): компания пытается продвигать свои продукты или услуги на новых рынках. Это может быть достигнуто путем расширения географических границ, перехода на новые отрасли или привлечения новых сегментов клиентов.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Диверсификация (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Century Gothic (Основной текст)"/>
              </a:rPr>
              <a:t>Diversification</a:t>
            </a: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): компания разрабатывает новые продукты или услуги для новых рынков. Это может быть достигнуто путем создания новых компаний, покупки существующих компаний или создания новых продуктов на основе новых технологий.</a:t>
            </a:r>
          </a:p>
          <a:p>
            <a:pPr marL="0" indent="0" algn="l">
              <a:buNone/>
            </a:pP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Анализ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Century Gothic (Основной текст)"/>
              </a:rPr>
              <a:t>Ансофа</a:t>
            </a:r>
            <a:r>
              <a:rPr lang="ru-RU" b="0" i="0" dirty="0">
                <a:solidFill>
                  <a:srgbClr val="D1D5DB"/>
                </a:solidFill>
                <a:effectLst/>
                <a:latin typeface="Century Gothic (Основной текст)"/>
              </a:rPr>
              <a:t> позволяет компаниям определить наиболее подходящую стратегию для их роста и развития, учитывая их текущую ситуацию и цели. Каждая стратегия имеет свои преимущества и недостатки, и компании должны тщательно оценить их, прежде чем выбрать наиболее подходящую стратегию.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4795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996791-9EE5-4905-BEC4-DF007B73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F41CD7C-4EBC-41B6-83A8-73647778D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18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399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CA488A-2C15-4D88-8482-5AA590056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D4ECA4D-7CBC-467C-9A60-ABEF3D8024E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853381" y="2148301"/>
            <a:ext cx="8254182" cy="426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75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BA825A-02AB-4562-91A7-C91643DD2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Характеристика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6A520C-8413-4B28-99DD-23FE0F4AB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Компания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была основана в 2015 году в Барселоне, Испания. Она предоставляет услугу доставки еды, продуктов, лекарств, товаров из магазинов и других предметов в городах по всему миру.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использует технологию для связи между клиентами и курьерами, позволяя быстро и удобно заказывать и доставлять товары. Компания также имеет собственные склады для хранения товаров, а также предоставляет услуги для бизнеса, такие как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Business, которая позволяет компаниям использовать платформу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для доставки своих товаров или услуг. В настоящее время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предоставляет свои услуги в более чем 20 странах в Европе, Латинской Америке, Африке и на Ближнем Востоке.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3536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DF654B-98F7-4E5D-B606-2F6C07151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28138"/>
            <a:ext cx="10571998" cy="970450"/>
          </a:xfrm>
        </p:spPr>
        <p:txBody>
          <a:bodyPr/>
          <a:lstStyle/>
          <a:p>
            <a:r>
              <a:rPr lang="ru-RU" dirty="0"/>
              <a:t>Качественная и количественная характеристики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B309BC6-6A84-4101-BE5B-258053648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0275" y="1304925"/>
            <a:ext cx="5686425" cy="5429249"/>
          </a:xfrm>
        </p:spPr>
        <p:txBody>
          <a:bodyPr>
            <a:normAutofit/>
          </a:bodyPr>
          <a:lstStyle/>
          <a:p>
            <a:pPr algn="l"/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Количественные характеристики услуг компании </a:t>
            </a:r>
            <a:r>
              <a:rPr lang="ru-RU" sz="1500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 могут включать:</a:t>
            </a:r>
          </a:p>
          <a:p>
            <a:pPr algn="l">
              <a:buFont typeface="+mj-lt"/>
              <a:buAutoNum type="arabicPeriod"/>
            </a:pPr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Объем доставленных заказов: </a:t>
            </a:r>
            <a:r>
              <a:rPr lang="ru-RU" sz="1500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 доставляет миллионы заказов ежедневно в более чем 20 странах.</a:t>
            </a:r>
          </a:p>
          <a:p>
            <a:pPr algn="l">
              <a:buFont typeface="+mj-lt"/>
              <a:buAutoNum type="arabicPeriod"/>
            </a:pPr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Количество курьеров: </a:t>
            </a:r>
            <a:r>
              <a:rPr lang="ru-RU" sz="1500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 имеет огромную базу курьеров по всему миру, которые обеспечивают быструю и надежную доставку заказов.</a:t>
            </a:r>
          </a:p>
          <a:p>
            <a:pPr algn="l">
              <a:buFont typeface="+mj-lt"/>
              <a:buAutoNum type="arabicPeriod"/>
            </a:pPr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Географическое присутствие: компания </a:t>
            </a:r>
            <a:r>
              <a:rPr lang="ru-RU" sz="1500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 имеет широкое географическое присутствие в более чем 20 странах, позволяя клиентам заказывать и доставлять товары по всему миру.</a:t>
            </a:r>
          </a:p>
          <a:p>
            <a:pPr algn="l">
              <a:buFont typeface="+mj-lt"/>
              <a:buAutoNum type="arabicPeriod"/>
            </a:pPr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Объем продаж: </a:t>
            </a:r>
            <a:r>
              <a:rPr lang="ru-RU" sz="1500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sz="1500" b="0" i="0" dirty="0">
                <a:solidFill>
                  <a:srgbClr val="D1D5DB"/>
                </a:solidFill>
                <a:effectLst/>
                <a:latin typeface="Söhne"/>
              </a:rPr>
              <a:t> является одним из ведущих игроков в индустрии доставки еды и других товаров, что свидетельствует о высоком спросе на ее услуги.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71DACB48-954C-4341-B23A-B42142B557C9}"/>
              </a:ext>
            </a:extLst>
          </p:cNvPr>
          <p:cNvSpPr txBox="1">
            <a:spLocks/>
          </p:cNvSpPr>
          <p:nvPr/>
        </p:nvSpPr>
        <p:spPr>
          <a:xfrm>
            <a:off x="810000" y="2517561"/>
            <a:ext cx="4781988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ADE8783F-56B8-430D-A1D5-D3F2113BFB94}"/>
              </a:ext>
            </a:extLst>
          </p:cNvPr>
          <p:cNvSpPr txBox="1">
            <a:spLocks/>
          </p:cNvSpPr>
          <p:nvPr/>
        </p:nvSpPr>
        <p:spPr>
          <a:xfrm>
            <a:off x="857187" y="2517559"/>
            <a:ext cx="4781988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ru-RU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7328D612-AB16-4EC5-8138-8B8D77906BA6}"/>
              </a:ext>
            </a:extLst>
          </p:cNvPr>
          <p:cNvSpPr txBox="1">
            <a:spLocks/>
          </p:cNvSpPr>
          <p:nvPr/>
        </p:nvSpPr>
        <p:spPr>
          <a:xfrm>
            <a:off x="85725" y="2066925"/>
            <a:ext cx="5506263" cy="4667250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Качественные характеристики услуг компании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могут включать: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Удобство: платформа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предоставляет удобный и простой интерфейс для заказа и доставки товаров, что делает процесс максимально простым для клиентов.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Быстрота: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использует технологии, чтобы обеспечить быструю доставку заказов, что означает, что клиенты могут получить свои товары в течение короткого времени.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Гибкость: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предлагает широкий спектр услуг доставки, включая доставку еды, продуктов, лекарств, товаров из магазинов и многого другого. Это позволяет клиентам выбирать то, что им нужно, и заказывать услуги доставки в любое время.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Качество обслуживания: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работает с курьерами и магазинами, чтобы обеспечить высокое качество услуг доставки. Курьеры проходят проверку на качество и обязаны следовать правилам компании для обеспечения высокого уровня обслуживания.</a:t>
            </a:r>
          </a:p>
        </p:txBody>
      </p:sp>
    </p:spTree>
    <p:extLst>
      <p:ext uri="{BB962C8B-B14F-4D97-AF65-F5344CB8AC3E}">
        <p14:creationId xmlns:p14="http://schemas.microsoft.com/office/powerpoint/2010/main" val="3572472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3E1822-E143-45DA-92F1-EBA1D5264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Преимущества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318EB9-0AE3-45B5-A5EF-0A8C73523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397" y="2365162"/>
            <a:ext cx="10725588" cy="4188525"/>
          </a:xfrm>
        </p:spPr>
        <p:txBody>
          <a:bodyPr>
            <a:normAutofit fontScale="92500" lnSpcReduction="10000"/>
          </a:bodyPr>
          <a:lstStyle/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Широкий спектр услуг доставки: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предлагает доставку еды, продуктов, лекарств, товаров из магазинов и многого другого, что делает его универсальной платформой для заказа и доставки товаров.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Быстрая доставка: благодаря инновационным технологиям и большой базе курьеров,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обеспечивает быструю доставку заказов в течение короткого времени.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Удобство: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предоставляет удобный интерфейс для заказа и доставки товаров, что делает процесс максимально простым и удобным для клиентов.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Гибкость: клиенты могут заказывать услуги доставки в любое время и получать товары в любом месте.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Высокое качество обслуживания: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работает с курьерами и магазинами, чтобы обеспечить высокое качество услуг доставки и удовлетворение клиентов.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Глобальное присутствие: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предоставляет свои услуги в более чем 20 странах, что позволяет клиентам заказывать и доставлять товары по всему миру.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Предложения и акции: </a:t>
            </a:r>
            <a:r>
              <a:rPr lang="ru-RU" b="0" i="0" dirty="0" err="1">
                <a:solidFill>
                  <a:srgbClr val="D1D5DB"/>
                </a:solidFill>
                <a:effectLst/>
                <a:latin typeface="Söhne"/>
              </a:rPr>
              <a:t>Glovo</a:t>
            </a: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 часто предлагает специальные предложения и акции, что делает его услуги еще более привлекательными для клиентов.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1524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5F519E-8D13-437F-B71F-9A75AB3DC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PEST-</a:t>
            </a:r>
            <a:r>
              <a:rPr lang="ru-RU" dirty="0"/>
              <a:t>анализ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A0E933-F5A7-4F74-BB68-2AF75519F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125" y="2247899"/>
            <a:ext cx="11620499" cy="4333875"/>
          </a:xfrm>
        </p:spPr>
        <p:txBody>
          <a:bodyPr>
            <a:normAutofit fontScale="92500" lnSpcReduction="10000"/>
          </a:bodyPr>
          <a:lstStyle/>
          <a:p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PEST-анализ - это инструмент анализа внешней среды компании, который позволяет оценить влияние политических, экономических, социальных и технологических факторов на бизнес-процессы компании. Анализ проводится с целью выявления важных изменений и тенденций, которые могут повлиять на деятельность компании в будущем.</a:t>
            </a:r>
          </a:p>
          <a:p>
            <a:pPr marL="0" indent="0" algn="l">
              <a:buNone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PEST-анализ состоит из четырех основных категорий: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Политические факторы: категория включает законы, правительственные регуляции, налоговые политики и другие правительственные факторы, которые могут повлиять на бизнес-процессы компании.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Экономические факторы: категория включает инфляцию, безработицу, процентные ставки, валютные колебания и другие экономические факторы, которые могут повлиять на деятельность компании.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Социальные факторы: категория включает демографические изменения, культурные тенденции, маркетинговые тренды и другие социальные факторы, которые могут повлиять на бизнес-процессы компании.</a:t>
            </a:r>
          </a:p>
          <a:p>
            <a:pPr algn="l">
              <a:buFont typeface="+mj-lt"/>
              <a:buAutoNum type="arabicPeriod"/>
            </a:pPr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Технологические факторы: категория включает новые технологии, инновации, автоматизацию процессов, изменения в ИТ-сфере и другие технологические факторы, которые могут повлиять на бизнес-процессы компании.</a:t>
            </a:r>
          </a:p>
          <a:p>
            <a:pPr algn="l"/>
            <a:r>
              <a:rPr lang="ru-RU" b="0" i="0" dirty="0">
                <a:solidFill>
                  <a:srgbClr val="D1D5DB"/>
                </a:solidFill>
                <a:effectLst/>
                <a:latin typeface="Söhne"/>
              </a:rPr>
              <a:t>PEST-анализ помогает компаниям понимать влияние внешних факторов на бизнес, выявлять потенциальные возможности и риски, и разрабатывать стратегии для приспособления к изменениям во внешней среде.</a:t>
            </a:r>
          </a:p>
        </p:txBody>
      </p:sp>
    </p:spTree>
    <p:extLst>
      <p:ext uri="{BB962C8B-B14F-4D97-AF65-F5344CB8AC3E}">
        <p14:creationId xmlns:p14="http://schemas.microsoft.com/office/powerpoint/2010/main" val="2446923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B9C39E-719F-45CD-82D5-D3B762F4D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PEST-</a:t>
            </a:r>
            <a:r>
              <a:rPr lang="ru-RU" dirty="0"/>
              <a:t>анализ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C92107-6C73-48AB-895C-76068A873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55" y="0"/>
            <a:ext cx="121952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097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154ADB-C203-46E8-99E1-F8CDA1E15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Характеристика конкурентов. </a:t>
            </a:r>
            <a:r>
              <a:rPr lang="en-US" dirty="0"/>
              <a:t>Deliveroo, Uber Eats, </a:t>
            </a:r>
            <a:r>
              <a:rPr lang="en-US" dirty="0" err="1"/>
              <a:t>Rappi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BBC4DA5A-0892-4AD1-B05C-195D3D6C45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647" y="2038350"/>
            <a:ext cx="5303605" cy="2588270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D551C5C-F297-4652-9343-81C0D1A13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749" y="2038350"/>
            <a:ext cx="5343525" cy="258827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D30ED99-8886-447E-88A2-793DBD3E6F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8400" y="3941823"/>
            <a:ext cx="5429251" cy="274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572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4921CC-9190-4060-AA72-D479209DD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Характеристика конкурентов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42F73E-03F7-4710-8880-80447AE4C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/>
              <a:t>Целевая аудитория</a:t>
            </a:r>
            <a:r>
              <a:rPr lang="ru-RU" dirty="0"/>
              <a:t>: для каждой из компаний-конкурентов целевой аудиторией являются </a:t>
            </a:r>
            <a:r>
              <a:rPr lang="ru-RU" sz="1800" dirty="0">
                <a:effectLst/>
                <a:latin typeface="Century Gothic (Основной текст)"/>
                <a:ea typeface="MS Mincho" panose="02020609040205080304" pitchFamily="49" charset="-128"/>
                <a:cs typeface="Century Schoolbook" panose="02040604050505020304" pitchFamily="18" charset="0"/>
              </a:rPr>
              <a:t>активные пользователи интернета, любители быстрого и удобного обслуживания, в основном молодые люди и студенты.</a:t>
            </a:r>
          </a:p>
          <a:p>
            <a:r>
              <a:rPr lang="ru-RU" b="1" dirty="0">
                <a:latin typeface="Century Gothic (Основной текст)"/>
                <a:ea typeface="MS Mincho" panose="02020609040205080304" pitchFamily="49" charset="-128"/>
              </a:rPr>
              <a:t>Характер услуги/товара</a:t>
            </a:r>
            <a:r>
              <a:rPr lang="ru-RU" dirty="0">
                <a:latin typeface="Century Gothic (Основной текст)"/>
                <a:ea typeface="MS Mincho" panose="02020609040205080304" pitchFamily="49" charset="-128"/>
              </a:rPr>
              <a:t>: каждая из этих компаний предоставляет услуги доставки еды из ресторанов и кафе, к</a:t>
            </a:r>
            <a:r>
              <a:rPr lang="ru-RU" sz="1800" dirty="0">
                <a:effectLst/>
                <a:latin typeface="Century Gothic (Основной текст)"/>
                <a:ea typeface="Times New Roman" panose="02020603050405020304" pitchFamily="18" charset="0"/>
              </a:rPr>
              <a:t>омпании имеют широкую сеть ресторанов-партнеров, средняя цена за заказ не особо отличается от цен у большинства конкурентов, высокий уровень обслуживания клиентов, сильный бренд и активное продвижение.</a:t>
            </a:r>
            <a:endParaRPr lang="ru-RU" dirty="0">
              <a:latin typeface="Century Gothic (Основной текст)"/>
            </a:endParaRPr>
          </a:p>
        </p:txBody>
      </p:sp>
    </p:spTree>
    <p:extLst>
      <p:ext uri="{BB962C8B-B14F-4D97-AF65-F5344CB8AC3E}">
        <p14:creationId xmlns:p14="http://schemas.microsoft.com/office/powerpoint/2010/main" val="12244773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5BFEDD-7E17-4401-874C-FEBF88532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Сравнение ключевых преимуществ услуг компании </a:t>
            </a:r>
            <a:r>
              <a:rPr lang="en-US" dirty="0" err="1"/>
              <a:t>Glovo</a:t>
            </a:r>
            <a:r>
              <a:rPr lang="en-US" dirty="0"/>
              <a:t> c </a:t>
            </a:r>
            <a:r>
              <a:rPr lang="ru-RU" dirty="0"/>
              <a:t>конкурентами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92CC87-44CD-4F33-A66B-CAB504A02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562" y="2028825"/>
            <a:ext cx="11572874" cy="4229100"/>
          </a:xfrm>
        </p:spPr>
        <p:txBody>
          <a:bodyPr/>
          <a:lstStyle/>
          <a:p>
            <a:pPr marL="0" lvl="0" indent="0">
              <a:lnSpc>
                <a:spcPct val="115000"/>
              </a:lnSpc>
              <a:buNone/>
            </a:pPr>
            <a:r>
              <a:rPr lang="ru-RU" dirty="0">
                <a:latin typeface="Century Gothic (Основной текст)"/>
                <a:ea typeface="MS Mincho" panose="02020609040205080304" pitchFamily="49" charset="-128"/>
                <a:cs typeface="Century Schoolbook" panose="02040604050505020304" pitchFamily="18" charset="0"/>
              </a:rPr>
              <a:t>В сравнении с компаниями-конкурентами можно выделить следующие преимущества:</a:t>
            </a:r>
            <a:endParaRPr lang="ru-RU" sz="1800" dirty="0">
              <a:effectLst/>
              <a:latin typeface="Century Gothic (Основной текст)"/>
              <a:ea typeface="MS Mincho" panose="02020609040205080304" pitchFamily="49" charset="-128"/>
              <a:cs typeface="Century Schoolbook" panose="020406040505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Century Gothic (Основной текст)"/>
                <a:ea typeface="MS Mincho" panose="02020609040205080304" pitchFamily="49" charset="-128"/>
                <a:cs typeface="Century Schoolbook" panose="02040604050505020304" pitchFamily="18" charset="0"/>
              </a:rPr>
              <a:t>Широкий выбор категорий товаров для доставки, включая еду, продукты, лекарства, цветы и многое другое;</a:t>
            </a:r>
            <a:endParaRPr lang="ru-RU" sz="1800" dirty="0">
              <a:effectLst/>
              <a:latin typeface="Century Gothic (Основной текст)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Century Gothic (Основной текст)"/>
                <a:ea typeface="MS Mincho" panose="02020609040205080304" pitchFamily="49" charset="-128"/>
                <a:cs typeface="Century Schoolbook" panose="02040604050505020304" pitchFamily="18" charset="0"/>
              </a:rPr>
              <a:t>Удобство использования приложения, возможность отслеживать доставку в реальном времени и связаться с курьером;</a:t>
            </a:r>
            <a:endParaRPr lang="ru-RU" sz="1800" dirty="0">
              <a:effectLst/>
              <a:latin typeface="Century Gothic (Основной текст)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Century Gothic (Основной текст)"/>
                <a:ea typeface="MS Mincho" panose="02020609040205080304" pitchFamily="49" charset="-128"/>
                <a:cs typeface="Century Schoolbook" panose="02040604050505020304" pitchFamily="18" charset="0"/>
              </a:rPr>
              <a:t>Быстрая доставка;</a:t>
            </a:r>
            <a:endParaRPr lang="ru-RU" sz="1800" dirty="0">
              <a:effectLst/>
              <a:latin typeface="Century Gothic (Основной текст)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Century Gothic (Основной текст)"/>
                <a:ea typeface="MS Mincho" panose="02020609040205080304" pitchFamily="49" charset="-128"/>
                <a:cs typeface="Century Schoolbook" panose="02040604050505020304" pitchFamily="18" charset="0"/>
              </a:rPr>
              <a:t>Привлекательные программы лояльности и скидки для постоянных </a:t>
            </a:r>
            <a:r>
              <a:rPr lang="ru-RU" sz="1800" dirty="0" err="1">
                <a:effectLst/>
                <a:latin typeface="Century Gothic (Основной текст)"/>
                <a:ea typeface="MS Mincho" panose="02020609040205080304" pitchFamily="49" charset="-128"/>
                <a:cs typeface="Century Schoolbook" panose="02040604050505020304" pitchFamily="18" charset="0"/>
              </a:rPr>
              <a:t>клиентовж</a:t>
            </a:r>
            <a:endParaRPr lang="ru-RU" sz="1800" dirty="0">
              <a:effectLst/>
              <a:latin typeface="Century Gothic (Основной текст)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effectLst/>
                <a:latin typeface="Century Gothic (Основной текст)"/>
                <a:ea typeface="MS Mincho" panose="02020609040205080304" pitchFamily="49" charset="-128"/>
                <a:cs typeface="Century Schoolbook" panose="02040604050505020304" pitchFamily="18" charset="0"/>
              </a:rPr>
              <a:t>Более качественная и интуитивно понятная интеграция (на мой взгляд) для новых ресторанов.</a:t>
            </a:r>
            <a:endParaRPr lang="ru-RU" sz="1800" dirty="0">
              <a:effectLst/>
              <a:latin typeface="Century Gothic (Основной текст)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6175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Цитаты">
  <a:themeElements>
    <a:clrScheme name="Цитаты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Цитаты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Цитаты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TM03457503[[fn=Цитаты]]</Template>
  <TotalTime>1281</TotalTime>
  <Words>1368</Words>
  <Application>Microsoft Office PowerPoint</Application>
  <PresentationFormat>Широкоэкранный</PresentationFormat>
  <Paragraphs>58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1" baseType="lpstr">
      <vt:lpstr>Arial</vt:lpstr>
      <vt:lpstr>Century Gothic</vt:lpstr>
      <vt:lpstr>Century Gothic (Основной текст)</vt:lpstr>
      <vt:lpstr>Söhne</vt:lpstr>
      <vt:lpstr>Symbol</vt:lpstr>
      <vt:lpstr>Wingdings 2</vt:lpstr>
      <vt:lpstr>Цитаты</vt:lpstr>
      <vt:lpstr>Приложение доставки Glovo</vt:lpstr>
      <vt:lpstr>Характеристика</vt:lpstr>
      <vt:lpstr>Качественная и количественная характеристики</vt:lpstr>
      <vt:lpstr>Преимущества</vt:lpstr>
      <vt:lpstr>PEST-анализ</vt:lpstr>
      <vt:lpstr>PEST-анализ</vt:lpstr>
      <vt:lpstr>Характеристика конкурентов. Deliveroo, Uber Eats, Rappi</vt:lpstr>
      <vt:lpstr>Характеристика конкурентов</vt:lpstr>
      <vt:lpstr>Сравнение ключевых преимуществ услуг компании Glovo c конкурентами</vt:lpstr>
      <vt:lpstr>Анализ конкурентных сил по М. Портеру</vt:lpstr>
      <vt:lpstr>Презентация PowerPoint</vt:lpstr>
      <vt:lpstr>Анализ стратегий Ансоффа</vt:lpstr>
      <vt:lpstr>Презентация PowerPoint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Приложение доставки Glovo</dc:title>
  <dc:creator>Дима Пилипович</dc:creator>
  <cp:lastModifiedBy>Дима Пилипович</cp:lastModifiedBy>
  <cp:revision>8</cp:revision>
  <dcterms:created xsi:type="dcterms:W3CDTF">2023-04-10T23:02:46Z</dcterms:created>
  <dcterms:modified xsi:type="dcterms:W3CDTF">2023-04-11T20:24:17Z</dcterms:modified>
</cp:coreProperties>
</file>

<file path=docProps/thumbnail.jpeg>
</file>